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Nanum Gothic" panose="020B0600000101010101" charset="-127"/>
      <p:regular r:id="rId26"/>
      <p:bold r:id="rId27"/>
    </p:embeddedFont>
    <p:embeddedFont>
      <p:font typeface="Malgun Gothic" panose="020B0503020000020004" pitchFamily="50" charset="-127"/>
      <p:regular r:id="rId28"/>
      <p:bold r:id="rId29"/>
    </p:embeddedFont>
    <p:embeddedFont>
      <p:font typeface="NanumGothic ExtraBold" panose="020B0600000101010101" charset="-127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13fc63d9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013fc63d9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16fb787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016fb787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16fb787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016fb787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1683c130abc88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3b1683c130abc88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1feb233619683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31feb233619683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1feb233619683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31feb233619683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1feb233619683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31feb233619683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dcdc31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edcdc31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173e8b80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0173e8b80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173e8b80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0173e8b80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173e8b80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0173e8b80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173e8b80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0173e8b8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173e8b80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0173e8b80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173e8b80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0173e8b80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bd3e2ce4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ebd3e2ce4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13fc63d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013fc63d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0eb920498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200eb920498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13fc63d9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013fc63d9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15150567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015150567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13fc63d9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013fc63d9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13fc63d9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013fc63d9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2677456" y="2505598"/>
            <a:ext cx="6828493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정규표현식 (</a:t>
            </a:r>
            <a:r>
              <a:rPr lang="en-US" sz="1900" b="1">
                <a:solidFill>
                  <a:srgbClr val="262D40"/>
                </a:solidFill>
              </a:rPr>
              <a:t>Regular Expression)</a:t>
            </a:r>
            <a:endParaRPr sz="19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 정규표현식 구성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1170329" y="1882288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i : 대소문자 구분없음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1030663" y="2148895"/>
            <a:ext cx="103389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정규식은 기본적으로 대소문자를 구분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대신 i 플래그를 통해 대소문자를 구분하지 않을 수 있음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975" y="4004775"/>
            <a:ext cx="3030294" cy="15713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890" y="4004787"/>
            <a:ext cx="2689135" cy="15713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9" name="Google Shape;189;p22"/>
          <p:cNvSpPr txBox="1"/>
          <p:nvPr/>
        </p:nvSpPr>
        <p:spPr>
          <a:xfrm>
            <a:off x="6588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정규식 플래그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정규표현식 기호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6588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정규식 특정 문자 숫자 매칭 패턴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98" y="1806500"/>
            <a:ext cx="4304175" cy="45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350" y="1806500"/>
            <a:ext cx="4986851" cy="47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03 정규표현식 기호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6588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정규식 검색 기준 패턴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00" y="1895525"/>
            <a:ext cx="5455025" cy="46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588" y="1750550"/>
            <a:ext cx="23526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4463" y="1731500"/>
            <a:ext cx="19907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2600" y="3256675"/>
            <a:ext cx="14668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 연습예제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3686143" y="1761904"/>
            <a:ext cx="423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582700" y="1173175"/>
            <a:ext cx="326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1. 다 한개만 검색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530995" y="3724885"/>
            <a:ext cx="111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anum Gothic"/>
                <a:ea typeface="Nanum Gothic"/>
                <a:cs typeface="Nanum Gothic"/>
                <a:sym typeface="Nanum Gothic"/>
              </a:rPr>
              <a:t>2. 모든 다 검색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49" y="1655375"/>
            <a:ext cx="9621228" cy="20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49" y="4191775"/>
            <a:ext cx="9621228" cy="20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 연습예제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3686143" y="1761904"/>
            <a:ext cx="423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582700" y="1173175"/>
            <a:ext cx="5769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3. 그래픽 카드 검색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530995" y="3777560"/>
            <a:ext cx="111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anum Gothic"/>
                <a:ea typeface="Nanum Gothic"/>
                <a:cs typeface="Nanum Gothic"/>
                <a:sym typeface="Nanum Gothic"/>
              </a:rPr>
              <a:t>4. ‘a’ 그리고 ‘0’ 그리고 ‘드’가 포함되어 있는지 검사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75" y="1639700"/>
            <a:ext cx="9621228" cy="18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75" y="4177750"/>
            <a:ext cx="9621228" cy="18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 연습예제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3686143" y="1761904"/>
            <a:ext cx="423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585255" y="1133188"/>
            <a:ext cx="9872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5. 숫자 0~9가 있는지 검색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00" y="1619775"/>
            <a:ext cx="9443651" cy="19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585250" y="3813950"/>
            <a:ext cx="899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anum Gothic"/>
                <a:ea typeface="Nanum Gothic"/>
                <a:cs typeface="Nanum Gothic"/>
                <a:sym typeface="Nanum Gothic"/>
              </a:rPr>
              <a:t>6. 숫자 0~9이외의 문자 검색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00" y="4324675"/>
            <a:ext cx="9443651" cy="183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04 연습예제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3686143" y="1761904"/>
            <a:ext cx="423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570850" y="1176725"/>
            <a:ext cx="326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7. 영어 알파벳(소문자&amp;대문자) 검색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50" y="1690825"/>
            <a:ext cx="9287849" cy="18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/>
        </p:nvSpPr>
        <p:spPr>
          <a:xfrm>
            <a:off x="570850" y="3790250"/>
            <a:ext cx="90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anum Gothic"/>
                <a:ea typeface="Nanum Gothic"/>
                <a:cs typeface="Nanum Gothic"/>
                <a:sym typeface="Nanum Gothic"/>
              </a:rPr>
              <a:t>8. 한글, 영어, 숫자를 제외한 특수문자만 검색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50" y="4308900"/>
            <a:ext cx="9287849" cy="18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 실습예제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6588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회원가입 예제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00" y="2398824"/>
            <a:ext cx="6218300" cy="31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6673100" y="2556750"/>
            <a:ext cx="53613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아이디 : 4~12자의 영문 대소문자, 숫자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비밀번호 : 8~25자의 영문 대소문자, 숫자 특수문자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이름 : 한글 2~4자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주민등록번호 : 14자의 숫자, 특수문자 -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메일주소 : 숫자, 영문 대소문자 / @와 .은 무조건 1개 포함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전화번호 : 11자의 숫자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 실습예제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14970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아이디 유효성 검사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525" y="2982650"/>
            <a:ext cx="66294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2317075" y="1934425"/>
            <a:ext cx="611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>
                <a:solidFill>
                  <a:schemeClr val="dk1"/>
                </a:solidFill>
                <a:highlight>
                  <a:srgbClr val="FAFAFA"/>
                </a:highlight>
                <a:latin typeface="Nanum Gothic"/>
                <a:ea typeface="Nanum Gothic"/>
                <a:cs typeface="Nanum Gothic"/>
                <a:sym typeface="Nanum Gothic"/>
              </a:rPr>
              <a:t>[a-zA-z0-9] : 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영문 대/소문자, 숫자만 사용</a:t>
            </a:r>
            <a:endParaRPr b="1">
              <a:solidFill>
                <a:schemeClr val="dk1"/>
              </a:solidFill>
              <a:highlight>
                <a:srgbClr val="FAFAFA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>
                <a:solidFill>
                  <a:schemeClr val="dk1"/>
                </a:solidFill>
                <a:highlight>
                  <a:srgbClr val="FAFAFA"/>
                </a:highlight>
                <a:latin typeface="Nanum Gothic"/>
                <a:ea typeface="Nanum Gothic"/>
                <a:cs typeface="Nanum Gothic"/>
                <a:sym typeface="Nanum Gothic"/>
              </a:rPr>
              <a:t>{4,12}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: 길이는 최소 4, 최대 12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 실습예제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14970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비밀번호 유효성 검사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2769150" y="1831525"/>
            <a:ext cx="6653700" cy="147729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(?=.*[a-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zA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-Z])</a:t>
            </a:r>
            <a:r>
              <a:rPr lang="en-US" b="1" dirty="0" smtClean="0">
                <a:solidFill>
                  <a:schemeClr val="dk1"/>
                </a:solidFill>
                <a:highlight>
                  <a:srgbClr val="FAFAFA"/>
                </a:highlight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영문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대/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소문자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최소 </a:t>
            </a:r>
            <a:r>
              <a:rPr lang="en-US" altLang="ko-KR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-KR" alt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개</a:t>
            </a:r>
            <a:endParaRPr b="1" dirty="0" smtClean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(?=.*[!@#$%^*+=-]) :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특수문자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!@#$%^*+=- </a:t>
            </a:r>
            <a:r>
              <a:rPr lang="ko-KR" alt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최소 </a:t>
            </a:r>
            <a:r>
              <a:rPr lang="en-US" altLang="ko-KR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-KR" alt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개</a:t>
            </a:r>
            <a:endParaRPr b="1" dirty="0" smtClean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(?=.*[0-9]):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숫자가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있거나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없거나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최소 </a:t>
            </a:r>
            <a:r>
              <a:rPr lang="en-US" altLang="ko-KR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-KR" alt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개</a:t>
            </a:r>
            <a:endParaRPr b="1" dirty="0" smtClean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.{8,25} :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모든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문자의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길이는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최소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8자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최대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25자</a:t>
            </a:r>
            <a:endParaRPr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150" y="3437175"/>
            <a:ext cx="5720577" cy="31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목    차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2770275" y="1766050"/>
            <a:ext cx="649710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01 		정규표현식 정의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02 		정규표현식 구성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03		정규표현식 기호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04		연습예제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Nanum Gothic"/>
                <a:ea typeface="Nanum Gothic"/>
                <a:cs typeface="Nanum Gothic"/>
                <a:sym typeface="Nanum Gothic"/>
              </a:rPr>
              <a:t>05		실습예제</a:t>
            </a:r>
            <a:endParaRPr sz="2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>
              <a:solidFill>
                <a:srgbClr val="44546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 실습예제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14970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이름 유효성 검사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2769150" y="1831525"/>
            <a:ext cx="6653700" cy="69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[가-힣] : 한글만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{2,4} : 2~4자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975" y="2913963"/>
            <a:ext cx="32480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>
              <a:solidFill>
                <a:srgbClr val="44546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 실습예제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14970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주민번호 유효성 검사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2769150" y="1831525"/>
            <a:ext cx="6653700" cy="985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[0-9]{6,6} :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숫자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6자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[-]{1,1} :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특수문자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- 1자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[0-9]{7,7} :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숫자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7자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100" y="3087475"/>
            <a:ext cx="52578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>
              <a:solidFill>
                <a:srgbClr val="44546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 실습예제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14970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이메일 유효성 검사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1966900" y="1831525"/>
            <a:ext cx="8064300" cy="223583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^[A-Za-z0-9_]+ :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첫번째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자리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영문자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숫자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특수문자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_ </a:t>
            </a:r>
            <a:r>
              <a:rPr lang="en-US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최소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en-US" b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개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[A-Za-z0-9]</a:t>
            </a:r>
            <a:r>
              <a:rPr lang="en-US" b="1" dirty="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두번째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자리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영문자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숫자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있거나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없거나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[@]{1} : @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최소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1개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[A-Za-z0-9]+ :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영문자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숫자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최소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1개개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[A-Za-z0-9]</a:t>
            </a:r>
            <a:r>
              <a:rPr lang="en-US" b="1" dirty="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영문자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숫자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있거나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없거나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[.]{1} : .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최소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1개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[A-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Za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-z]{1,3} : .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뒤에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영문자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1~3자</a:t>
            </a:r>
            <a:endParaRPr b="1" dirty="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100" y="4106875"/>
            <a:ext cx="6385899" cy="23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/>
          <p:nvPr/>
        </p:nvSpPr>
        <p:spPr>
          <a:xfrm>
            <a:off x="212257" y="908783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>
              <a:solidFill>
                <a:srgbClr val="44546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05 실습예제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14970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전화번호 유효성 검사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2823588" y="1997525"/>
            <a:ext cx="6653700" cy="69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[0-9]{11,11} : 숫자만 11자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588" y="2813388"/>
            <a:ext cx="46577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229532" y="902208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 정규표현식 정의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192291" y="14479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정규표현식 (</a:t>
            </a:r>
            <a:r>
              <a:rPr lang="en-US" sz="1500" b="1">
                <a:solidFill>
                  <a:srgbClr val="373E48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Regular Expression</a:t>
            </a: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449600" y="1992750"/>
            <a:ext cx="966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3E48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일정한 규칙(패턴)을 가진 문자열을 표현하는 방법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rgbClr val="373E48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문자열에서 특정 내용을 찾거나 대체 또는 발췌하는데 사용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192291" y="3413150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장점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1532325" y="3517648"/>
            <a:ext cx="96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일반적인 조건문으로는 복잡할 수 있지만, 정규 표현식을 이용하면 매우 간단하게 표현 가능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192291" y="5150350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단점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532325" y="5310360"/>
            <a:ext cx="96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주석이나 공백을 허용하지 않고, 여러 기호를 혼합하여 사용하기에 가독성이 떨어짐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229532" y="902208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 정규표현식 구성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201491" y="177392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정규표현식 구성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420900" y="5217550"/>
            <a:ext cx="966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-"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슬래쉬 문자 두개 사이로 정규식 기호가 들어가는 형태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877" y="2686250"/>
            <a:ext cx="4540899" cy="20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229532" y="902208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 정규표현식 구성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1297200" y="1840350"/>
            <a:ext cx="96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정규 표현식 리터럴, 아래와 같이 슬래시로 패턴을 감싸서 작성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1807588" y="3134557"/>
            <a:ext cx="96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90000"/>
              </a:lnSpc>
              <a:spcBef>
                <a:spcPts val="2700"/>
              </a:spcBef>
              <a:spcAft>
                <a:spcPts val="410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정규 표현식 리터럴은 스크립트를 불러올 때 컴파일되므로, 바뀔 일이 없는 경우 리터럴을 사용해 성능 향상 가능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600" y="2325350"/>
            <a:ext cx="86391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1418400" y="3983100"/>
            <a:ext cx="96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RegExp 객체의 생성자 호출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893104" y="5285523"/>
            <a:ext cx="79998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90000"/>
              </a:lnSpc>
              <a:spcBef>
                <a:spcPts val="2700"/>
              </a:spcBef>
              <a:spcAft>
                <a:spcPts val="410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생성자 함수를 사용하면 정규 표현식이 런타임에 컴파일 되므로, 바뀔 수 있는 패턴이나 사용자 입력 등 외부 출처에서 가져오는 패턴에서 사용하기에 용이함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88" y="4458813"/>
            <a:ext cx="863917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11922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정규표현식 만드는 방법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229532" y="902208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 정규표현식 구성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588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정규식 메서드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58891" y="1459540"/>
            <a:ext cx="108858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Javascript 에서 지원하는 정규표현식 메소드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정규표현식을 가지고 이메일이나 전화번호 매칭 필터링을 하기 위해메서드를 이용하여 패턴을 검사하고, 매칭되는 문자열을 추출, 변환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00" y="2886837"/>
            <a:ext cx="5404499" cy="31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 r="15754"/>
          <a:stretch/>
        </p:blipFill>
        <p:spPr>
          <a:xfrm>
            <a:off x="6631675" y="3039225"/>
            <a:ext cx="4528899" cy="2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229532" y="902208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 정규표현식 구성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588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정규식 플래그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658900" y="1843475"/>
            <a:ext cx="108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정규식을 생성할 때 고급 검색을 위한 전역 옵션을 설정할 수 있도록 지원하는 기능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50" y="2907025"/>
            <a:ext cx="5622125" cy="33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4">
            <a:alphaModFix/>
          </a:blip>
          <a:srcRect r="35724"/>
          <a:stretch/>
        </p:blipFill>
        <p:spPr>
          <a:xfrm>
            <a:off x="6857050" y="3329650"/>
            <a:ext cx="4477701" cy="24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229532" y="902208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 정규표현식 구성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1170329" y="1882288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g : 전역검색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058373" y="2187849"/>
            <a:ext cx="103389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전역 검색 플래그가 없는 경우 최초 검색 결과 한번만 반환하는 반면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전역 검색 플래그가 있는 경우 모든 검색 결과를 배열로 반환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925" y="3860450"/>
            <a:ext cx="2462900" cy="2125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911" y="3860451"/>
            <a:ext cx="2323888" cy="2095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4" name="Google Shape;164;p20"/>
          <p:cNvSpPr txBox="1"/>
          <p:nvPr/>
        </p:nvSpPr>
        <p:spPr>
          <a:xfrm>
            <a:off x="6588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정규식 플래그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229532" y="902208"/>
            <a:ext cx="11767500" cy="5791200"/>
          </a:xfrm>
          <a:prstGeom prst="roundRect">
            <a:avLst>
              <a:gd name="adj" fmla="val 1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44546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29532" y="219598"/>
            <a:ext cx="7331700" cy="537900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2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02 정규표현식 구성</a:t>
            </a:r>
            <a:endParaRPr sz="1900" u="none" strike="noStrike" cap="none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1170329" y="1882288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m : 줄바꿈 검색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058373" y="2188338"/>
            <a:ext cx="103389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9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여러 줄의 문자열에서 필터링 해야 될때 사용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입력 시작(^)앱커는 전체 문자열이 아닌 각 줄 별로 대응되게 만들어졌기 때문에 여러줄을 검색해야 한다면 m플래그를 사용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675" y="3698288"/>
            <a:ext cx="2495550" cy="200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288" y="3703063"/>
            <a:ext cx="2314575" cy="2000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5950" y="3698288"/>
            <a:ext cx="2362200" cy="200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7" name="Google Shape;177;p21"/>
          <p:cNvSpPr txBox="1"/>
          <p:nvPr/>
        </p:nvSpPr>
        <p:spPr>
          <a:xfrm>
            <a:off x="658891" y="1295575"/>
            <a:ext cx="310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Nanum Gothic"/>
                <a:ea typeface="Nanum Gothic"/>
                <a:cs typeface="Nanum Gothic"/>
                <a:sym typeface="Nanum Gothic"/>
              </a:rPr>
              <a:t>| 정규식 플래그</a:t>
            </a:r>
            <a:endParaRPr sz="1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637</Words>
  <Application>Microsoft Office PowerPoint</Application>
  <PresentationFormat>와이드스크린</PresentationFormat>
  <Paragraphs>101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Nanum Gothic</vt:lpstr>
      <vt:lpstr>Malgun Gothic</vt:lpstr>
      <vt:lpstr>NanumGothic ExtraBold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505</dc:creator>
  <cp:lastModifiedBy>505</cp:lastModifiedBy>
  <cp:revision>3</cp:revision>
  <dcterms:modified xsi:type="dcterms:W3CDTF">2023-09-15T12:04:27Z</dcterms:modified>
</cp:coreProperties>
</file>